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59" r:id="rId12"/>
    <p:sldId id="284" r:id="rId13"/>
    <p:sldId id="260" r:id="rId14"/>
    <p:sldId id="267" r:id="rId15"/>
    <p:sldId id="277" r:id="rId16"/>
    <p:sldId id="261" r:id="rId17"/>
    <p:sldId id="270" r:id="rId18"/>
    <p:sldId id="280" r:id="rId19"/>
    <p:sldId id="281" r:id="rId20"/>
    <p:sldId id="282" r:id="rId21"/>
    <p:sldId id="283" r:id="rId22"/>
    <p:sldId id="285" r:id="rId23"/>
    <p:sldId id="287" r:id="rId24"/>
    <p:sldId id="286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18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594F8-FBAC-43C8-B2F4-F983AC225EA1}">
      <dsp:nvSpPr>
        <dsp:cNvPr id="0" name=""/>
        <dsp:cNvSpPr/>
      </dsp:nvSpPr>
      <dsp:spPr>
        <a:xfrm>
          <a:off x="1351903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 Comparison</a:t>
          </a:r>
          <a:endParaRPr lang="en-US" sz="2900" kern="1200" dirty="0"/>
        </a:p>
      </dsp:txBody>
      <dsp:txXfrm>
        <a:off x="1384641" y="34802"/>
        <a:ext cx="2170073" cy="1052298"/>
      </dsp:txXfrm>
    </dsp:sp>
    <dsp:sp modelId="{9C8CF96A-4117-4FEB-8B4A-F1DC29641B62}">
      <dsp:nvSpPr>
        <dsp:cNvPr id="0" name=""/>
        <dsp:cNvSpPr/>
      </dsp:nvSpPr>
      <dsp:spPr>
        <a:xfrm>
          <a:off x="1575458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11F6B-8C4B-42F9-9F32-58BB1AC72ADB}">
      <dsp:nvSpPr>
        <dsp:cNvPr id="0" name=""/>
        <dsp:cNvSpPr/>
      </dsp:nvSpPr>
      <dsp:spPr>
        <a:xfrm>
          <a:off x="1799012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1</a:t>
          </a:r>
          <a:endParaRPr lang="en-US" sz="4900" kern="1200" dirty="0"/>
        </a:p>
      </dsp:txBody>
      <dsp:txXfrm>
        <a:off x="1831750" y="1432021"/>
        <a:ext cx="1722963" cy="1052298"/>
      </dsp:txXfrm>
    </dsp:sp>
    <dsp:sp modelId="{BA8205A8-EAB6-435E-AE34-18A56107B29F}">
      <dsp:nvSpPr>
        <dsp:cNvPr id="0" name=""/>
        <dsp:cNvSpPr/>
      </dsp:nvSpPr>
      <dsp:spPr>
        <a:xfrm>
          <a:off x="1575458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82919-49AE-414C-829D-67BD888E4B2B}">
      <dsp:nvSpPr>
        <dsp:cNvPr id="0" name=""/>
        <dsp:cNvSpPr/>
      </dsp:nvSpPr>
      <dsp:spPr>
        <a:xfrm>
          <a:off x="1799012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4</a:t>
          </a:r>
          <a:endParaRPr lang="en-US" sz="4900" kern="1200" dirty="0"/>
        </a:p>
      </dsp:txBody>
      <dsp:txXfrm>
        <a:off x="1831750" y="2829239"/>
        <a:ext cx="1722963" cy="1052298"/>
      </dsp:txXfrm>
    </dsp:sp>
    <dsp:sp modelId="{BA5DFFBC-9723-4C3D-A147-CF0C95D8E95B}">
      <dsp:nvSpPr>
        <dsp:cNvPr id="0" name=""/>
        <dsp:cNvSpPr/>
      </dsp:nvSpPr>
      <dsp:spPr>
        <a:xfrm>
          <a:off x="4146339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Building </a:t>
          </a:r>
          <a:endParaRPr lang="en-US" sz="2900" kern="1200" dirty="0"/>
        </a:p>
      </dsp:txBody>
      <dsp:txXfrm>
        <a:off x="4179077" y="34802"/>
        <a:ext cx="2170073" cy="1052298"/>
      </dsp:txXfrm>
    </dsp:sp>
    <dsp:sp modelId="{7C8433B8-E6F1-43A1-AA96-2403724B830D}">
      <dsp:nvSpPr>
        <dsp:cNvPr id="0" name=""/>
        <dsp:cNvSpPr/>
      </dsp:nvSpPr>
      <dsp:spPr>
        <a:xfrm>
          <a:off x="4369894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C06EF-6D75-4042-AD45-48339E1B6175}">
      <dsp:nvSpPr>
        <dsp:cNvPr id="0" name=""/>
        <dsp:cNvSpPr/>
      </dsp:nvSpPr>
      <dsp:spPr>
        <a:xfrm>
          <a:off x="4593449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2</a:t>
          </a:r>
          <a:endParaRPr lang="en-US" sz="4900" kern="1200" dirty="0"/>
        </a:p>
      </dsp:txBody>
      <dsp:txXfrm>
        <a:off x="4626187" y="1432021"/>
        <a:ext cx="1722963" cy="1052298"/>
      </dsp:txXfrm>
    </dsp:sp>
    <dsp:sp modelId="{AD46F664-C3CE-4F43-9CD0-9DD93E82E6B1}">
      <dsp:nvSpPr>
        <dsp:cNvPr id="0" name=""/>
        <dsp:cNvSpPr/>
      </dsp:nvSpPr>
      <dsp:spPr>
        <a:xfrm>
          <a:off x="4369894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2CC98-5D6F-4866-B6F9-AEA64ABDB0C8}">
      <dsp:nvSpPr>
        <dsp:cNvPr id="0" name=""/>
        <dsp:cNvSpPr/>
      </dsp:nvSpPr>
      <dsp:spPr>
        <a:xfrm>
          <a:off x="4593449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3</a:t>
          </a:r>
          <a:endParaRPr lang="en-US" sz="4900" kern="1200" dirty="0"/>
        </a:p>
      </dsp:txBody>
      <dsp:txXfrm>
        <a:off x="4626187" y="2829239"/>
        <a:ext cx="1722963" cy="105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GraphData-Nodetypes.csv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Template-Nodetypes.csv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DemographicCategories.csv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NodeTypeDescriptions.csv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Channel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03901" y="3509329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9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pPr algn="just"/>
            <a:r>
              <a:rPr lang="en-US" dirty="0" smtClean="0"/>
              <a:t>For Task 1: subgraph 2 was the closest to the template</a:t>
            </a:r>
          </a:p>
          <a:p>
            <a:pPr algn="just"/>
            <a:r>
              <a:rPr lang="en-US" dirty="0" smtClean="0"/>
              <a:t>For Task 2: seed 1 and seed 3 resulted in a network, but seed 2 wasn’t </a:t>
            </a:r>
          </a:p>
          <a:p>
            <a:pPr algn="just"/>
            <a:r>
              <a:rPr lang="en-US" dirty="0" smtClean="0"/>
              <a:t>For Task 3: two network graphs were created which resembled the template</a:t>
            </a:r>
          </a:p>
          <a:p>
            <a:pPr algn="just"/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Different visualization and graph handling techniques were implemented.</a:t>
            </a:r>
          </a:p>
          <a:p>
            <a:pPr algn="just"/>
            <a:r>
              <a:rPr lang="en-US" sz="2400" dirty="0" smtClean="0"/>
              <a:t>Various libraries in Python, R and JavaScript were used.</a:t>
            </a:r>
          </a:p>
          <a:p>
            <a:pPr algn="just"/>
            <a:r>
              <a:rPr lang="en-US" sz="2400" dirty="0" smtClean="0"/>
              <a:t>Gained in-depth knowledge on how to deal with complex, interconnected data structures.</a:t>
            </a:r>
          </a:p>
          <a:p>
            <a:pPr algn="just"/>
            <a:r>
              <a:rPr lang="en-US" sz="2400" dirty="0" smtClean="0"/>
              <a:t>The correct conclusions were drawn for almost all the tasks for which we received great reviews.</a:t>
            </a:r>
          </a:p>
          <a:p>
            <a:pPr algn="just"/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pPr algn="just"/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pPr algn="just"/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2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3470" cy="4351338"/>
          </a:xfrm>
        </p:spPr>
        <p:txBody>
          <a:bodyPr/>
          <a:lstStyle/>
          <a:p>
            <a:r>
              <a:rPr lang="en-US" dirty="0" smtClean="0"/>
              <a:t>The VAST committee conducts a challenge an international challenge focusing on Visualization every year.</a:t>
            </a:r>
          </a:p>
          <a:p>
            <a:r>
              <a:rPr lang="en-US" dirty="0" smtClean="0"/>
              <a:t>This year’s challenge had three Mini challenges to choose from.</a:t>
            </a:r>
          </a:p>
          <a:p>
            <a:r>
              <a:rPr lang="en-US" dirty="0" smtClean="0"/>
              <a:t>This presentation covers the results and methods for Mini Challenge 1 that focused on Graph Analysis.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919" y="1825625"/>
            <a:ext cx="416088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 focused mainly on the topics of exploratory graph analysis.</a:t>
            </a:r>
          </a:p>
          <a:p>
            <a:r>
              <a:rPr lang="en-GB" dirty="0" err="1"/>
              <a:t>Center</a:t>
            </a:r>
            <a:r>
              <a:rPr lang="en-GB" dirty="0"/>
              <a:t> for Global Cyber Strategy (CGCS) researchers </a:t>
            </a:r>
            <a:r>
              <a:rPr lang="en-GB" dirty="0" smtClean="0"/>
              <a:t>used </a:t>
            </a:r>
            <a:r>
              <a:rPr lang="en-GB" dirty="0"/>
              <a:t>the data donated by </a:t>
            </a:r>
            <a:r>
              <a:rPr lang="en-GB" dirty="0" smtClean="0"/>
              <a:t>white </a:t>
            </a:r>
            <a:r>
              <a:rPr lang="en-GB" dirty="0"/>
              <a:t>hat groups to create anonymized profiles of the </a:t>
            </a:r>
            <a:r>
              <a:rPr lang="en-GB" dirty="0" smtClean="0"/>
              <a:t>groups working around the globe.</a:t>
            </a:r>
          </a:p>
          <a:p>
            <a:r>
              <a:rPr lang="en-GB" dirty="0" smtClean="0"/>
              <a:t>One </a:t>
            </a:r>
            <a:r>
              <a:rPr lang="en-GB" dirty="0"/>
              <a:t>such profile has been identified by CGCS sociopsychologists as most likely to resemble the structure of the group who accidentally caused this internet outage. </a:t>
            </a:r>
            <a:endParaRPr lang="en-GB" dirty="0" smtClean="0"/>
          </a:p>
          <a:p>
            <a:r>
              <a:rPr lang="en-GB" dirty="0" smtClean="0"/>
              <a:t>The challenge required us to </a:t>
            </a:r>
            <a:r>
              <a:rPr lang="en-GB" dirty="0"/>
              <a:t>examine CGCS records and identify those groups who most closely resemble the identified profile.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provided to us consisted of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subgraph template representing the structure of the group identified by CGCS, in CSV (comma-separated values)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Five candidate </a:t>
            </a:r>
            <a:r>
              <a:rPr lang="en-GB" dirty="0"/>
              <a:t>subgraphs, in CSV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very large graph in CSV </a:t>
            </a:r>
            <a:r>
              <a:rPr lang="en-GB" dirty="0" smtClean="0"/>
              <a:t>format</a:t>
            </a:r>
            <a:r>
              <a:rPr lang="en-GB" dirty="0"/>
              <a:t> </a:t>
            </a:r>
            <a:r>
              <a:rPr lang="en-GB" dirty="0" smtClean="0"/>
              <a:t>consisting of </a:t>
            </a:r>
            <a:r>
              <a:rPr lang="en-US" dirty="0"/>
              <a:t>123,892,863 </a:t>
            </a:r>
            <a:r>
              <a:rPr lang="en-US" dirty="0" smtClean="0"/>
              <a:t>records.</a:t>
            </a: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A </a:t>
            </a:r>
            <a:r>
              <a:rPr lang="en-GB" dirty="0"/>
              <a:t>list of “seeds”, or IDs that can provide starting points for exploring the large graph</a:t>
            </a:r>
            <a:r>
              <a:rPr lang="en-GB" dirty="0" smtClean="0"/>
              <a:t>.</a:t>
            </a:r>
          </a:p>
          <a:p>
            <a:r>
              <a:rPr lang="en-GB" dirty="0" smtClean="0"/>
              <a:t>A few other supplement files included further details about the data within these files.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file consisted of 6 different channels </a:t>
            </a:r>
          </a:p>
          <a:p>
            <a:r>
              <a:rPr lang="en-US" dirty="0" smtClean="0"/>
              <a:t>The channels held records of people, items, places, journals and income-expense categories</a:t>
            </a:r>
          </a:p>
          <a:p>
            <a:r>
              <a:rPr lang="en-US" dirty="0" smtClean="0"/>
              <a:t>Channels formed the basis of the entire functioning of this organization and contributed differently towards the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Channel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2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Channel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Buying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7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Co-Authorship Channel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 flipV="1">
            <a:off x="4290646" y="3697793"/>
            <a:ext cx="3950678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0328" y="3374626"/>
            <a:ext cx="101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(Author)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72917" y="3513126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Publication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2518" y="3143794"/>
            <a:ext cx="164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Contributed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586</Words>
  <Application>Microsoft Office PowerPoint</Application>
  <PresentationFormat>Widescreen</PresentationFormat>
  <Paragraphs>114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Introduction</vt:lpstr>
      <vt:lpstr>Mini Challenge 1</vt:lpstr>
      <vt:lpstr>Data Overview</vt:lpstr>
      <vt:lpstr>Data Understanding</vt:lpstr>
      <vt:lpstr>Communication Channel</vt:lpstr>
      <vt:lpstr>Procurement Channel</vt:lpstr>
      <vt:lpstr>Co-Authorship Channel</vt:lpstr>
      <vt:lpstr>Demographic Channel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43</cp:revision>
  <dcterms:created xsi:type="dcterms:W3CDTF">2020-10-22T14:05:46Z</dcterms:created>
  <dcterms:modified xsi:type="dcterms:W3CDTF">2020-10-24T22:31:19Z</dcterms:modified>
</cp:coreProperties>
</file>